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0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sldIdLst>
    <p:sldId id="256" r:id="rId2"/>
    <p:sldId id="279" r:id="rId3"/>
    <p:sldId id="282" r:id="rId4"/>
    <p:sldId id="283" r:id="rId5"/>
    <p:sldId id="285" r:id="rId6"/>
    <p:sldId id="281" r:id="rId7"/>
    <p:sldId id="280" r:id="rId8"/>
    <p:sldId id="287" r:id="rId9"/>
    <p:sldId id="286" r:id="rId10"/>
    <p:sldId id="258" r:id="rId11"/>
    <p:sldId id="289" r:id="rId12"/>
    <p:sldId id="273" r:id="rId13"/>
    <p:sldId id="290" r:id="rId14"/>
    <p:sldId id="291" r:id="rId15"/>
    <p:sldId id="293" r:id="rId16"/>
    <p:sldId id="295" r:id="rId17"/>
    <p:sldId id="296" r:id="rId18"/>
    <p:sldId id="264" r:id="rId19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o Shiqi" initials="LS" lastIdx="1" clrIdx="0">
    <p:extLst>
      <p:ext uri="{19B8F6BF-5375-455C-9EA6-DF929625EA0E}">
        <p15:presenceInfo xmlns:p15="http://schemas.microsoft.com/office/powerpoint/2012/main" userId="Liao Shiq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EE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6433" autoAdjust="0"/>
  </p:normalViewPr>
  <p:slideViewPr>
    <p:cSldViewPr snapToGrid="0" showGuides="1">
      <p:cViewPr varScale="1">
        <p:scale>
          <a:sx n="95" d="100"/>
          <a:sy n="95" d="100"/>
        </p:scale>
        <p:origin x="448" y="72"/>
      </p:cViewPr>
      <p:guideLst/>
    </p:cSldViewPr>
  </p:slideViewPr>
  <p:outlineViewPr>
    <p:cViewPr>
      <p:scale>
        <a:sx n="33" d="100"/>
        <a:sy n="33" d="100"/>
      </p:scale>
      <p:origin x="0" y="-397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17/11/2021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264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272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8725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273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744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7496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5109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299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 dirty="0"/>
              <a:t>Sample slide with table and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 dirty="0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27pt headline on a slide with three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ctrTitle"/>
          </p:nvPr>
        </p:nvSpPr>
        <p:spPr>
          <a:xfrm>
            <a:off x="-1" y="756049"/>
            <a:ext cx="9497569" cy="792000"/>
          </a:xfrm>
        </p:spPr>
        <p:txBody>
          <a:bodyPr/>
          <a:lstStyle/>
          <a:p>
            <a:r>
              <a:rPr lang="en-US" dirty="0"/>
              <a:t>Graph Convolutional Networks for Coronary Artery Segmentation Using Filtered Annotations </a:t>
            </a:r>
            <a:endParaRPr lang="en-GB" dirty="0"/>
          </a:p>
        </p:txBody>
      </p:sp>
      <p:sp>
        <p:nvSpPr>
          <p:cNvPr id="16" name="Ondertitel 1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11</a:t>
            </a:r>
            <a:r>
              <a:rPr lang="en-US" dirty="0"/>
              <a:t>/</a:t>
            </a:r>
            <a:r>
              <a:rPr lang="en-US" altLang="zh-CN" dirty="0"/>
              <a:t>17/2021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Intern: Shiqi Liao</a:t>
            </a:r>
          </a:p>
          <a:p>
            <a:r>
              <a:rPr lang="en-GB" dirty="0"/>
              <a:t>Supervisor: Mark Punt, Ron </a:t>
            </a:r>
            <a:r>
              <a:rPr lang="en-GB" dirty="0" err="1"/>
              <a:t>Schormans</a:t>
            </a:r>
            <a:endParaRPr lang="en-GB" dirty="0"/>
          </a:p>
          <a:p>
            <a:r>
              <a:rPr lang="en-GB" dirty="0"/>
              <a:t>Supervise professor: Anna Vilanova</a:t>
            </a:r>
          </a:p>
          <a:p>
            <a:endParaRPr lang="en-GB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03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758825" y="1340173"/>
            <a:ext cx="3595688" cy="732238"/>
          </a:xfrm>
        </p:spPr>
        <p:txBody>
          <a:bodyPr/>
          <a:lstStyle/>
          <a:p>
            <a:r>
              <a:rPr lang="en-US" dirty="0"/>
              <a:t>Training</a:t>
            </a:r>
            <a:endParaRPr lang="en-GB" dirty="0"/>
          </a:p>
        </p:txBody>
      </p:sp>
      <p:sp>
        <p:nvSpPr>
          <p:cNvPr id="15" name="Tijdelijke aanduiding voor inhoud 14"/>
          <p:cNvSpPr>
            <a:spLocks noGrp="1"/>
          </p:cNvSpPr>
          <p:nvPr>
            <p:ph sz="half" idx="1"/>
          </p:nvPr>
        </p:nvSpPr>
        <p:spPr>
          <a:xfrm>
            <a:off x="753268" y="1633105"/>
            <a:ext cx="3598863" cy="29337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Use 3 annotations as true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LOOCV(Leave one patient out cross validation)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Hyper-parameter selection: dropout, epoch, learning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For each training, compute loss with a random segment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Accumulate training losses per 10 trainings to backpropagate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Loss function:</a:t>
            </a:r>
          </a:p>
        </p:txBody>
      </p:sp>
      <p:sp>
        <p:nvSpPr>
          <p:cNvPr id="16" name="Tijdelijke aanduiding voor inhoud 15"/>
          <p:cNvSpPr>
            <a:spLocks noGrp="1"/>
          </p:cNvSpPr>
          <p:nvPr>
            <p:ph sz="half" idx="2"/>
          </p:nvPr>
        </p:nvSpPr>
        <p:spPr>
          <a:xfrm>
            <a:off x="4644231" y="1706292"/>
            <a:ext cx="3598862" cy="29331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Use average annotations as true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Evaluate healthy and diseased vessels separately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Evaluation Matrix: DSC, MSD, HD (explain later)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Compute average evaluation matrix from 18 folds of LOOCV</a:t>
            </a:r>
          </a:p>
          <a:p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123157" y="4568400"/>
            <a:ext cx="7042149" cy="576000"/>
          </a:xfrm>
        </p:spPr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idx="13"/>
          </p:nvPr>
        </p:nvSpPr>
        <p:spPr>
          <a:xfrm>
            <a:off x="4714875" y="1341180"/>
            <a:ext cx="3604419" cy="732238"/>
          </a:xfrm>
        </p:spPr>
        <p:txBody>
          <a:bodyPr/>
          <a:lstStyle/>
          <a:p>
            <a:r>
              <a:rPr lang="en-US" dirty="0"/>
              <a:t>Evaluation</a:t>
            </a:r>
            <a:endParaRPr lang="en-GB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6CAA040-F438-49DA-9F8A-EE57B241A2BD}"/>
              </a:ext>
            </a:extLst>
          </p:cNvPr>
          <p:cNvSpPr txBox="1">
            <a:spLocks/>
          </p:cNvSpPr>
          <p:nvPr/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95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GB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Experiment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0AD71-BAF8-4405-B87E-47D3BFD03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080" y="4258858"/>
            <a:ext cx="1447800" cy="464726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71822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Experiment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DSC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MSD</a:t>
            </a:r>
            <a:endParaRPr lang="en-GB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HD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6457BC-3CB9-4BF5-9D76-440DEC3CD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70" y="1996855"/>
            <a:ext cx="2320750" cy="16231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336B67-0202-458C-B28C-2577C2A58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913" y="1975965"/>
            <a:ext cx="1535898" cy="22965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1D8D7F-EA6F-45BC-8C56-FCBF21088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2" y="1968798"/>
            <a:ext cx="2453642" cy="247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9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12</a:t>
            </a:fld>
            <a:endParaRPr lang="en-GB" dirty="0"/>
          </a:p>
        </p:txBody>
      </p:sp>
      <p:graphicFrame>
        <p:nvGraphicFramePr>
          <p:cNvPr id="7" name="Tijdelijke aanduiding voor tabel 6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950517617"/>
              </p:ext>
            </p:extLst>
          </p:nvPr>
        </p:nvGraphicFramePr>
        <p:xfrm>
          <a:off x="755650" y="2460709"/>
          <a:ext cx="7679690" cy="1219200"/>
        </p:xfrm>
        <a:graphic>
          <a:graphicData uri="http://schemas.openxmlformats.org/drawingml/2006/table">
            <a:tbl>
              <a:tblPr firstRow="1" bandRow="1"/>
              <a:tblGrid>
                <a:gridCol w="1507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965875758"/>
                    </a:ext>
                  </a:extLst>
                </a:gridCol>
                <a:gridCol w="929640">
                  <a:extLst>
                    <a:ext uri="{9D8B030D-6E8A-4147-A177-3AD203B41FA5}">
                      <a16:colId xmlns:a16="http://schemas.microsoft.com/office/drawing/2014/main" val="28288126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12601276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HEALTHY VESSELS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DISEASED VESSELS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8133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Evaluation-matrix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DSC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MSD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HD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DSC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MSD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HD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GB" sz="1400" dirty="0"/>
                        <a:t>PIE GCN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0.80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0.04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0.64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0.82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0.18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0.92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GB" sz="1400" dirty="0"/>
                        <a:t>Paper GCN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0.75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0.25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1.53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0.73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0.28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1.86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itel 1">
            <a:extLst>
              <a:ext uri="{FF2B5EF4-FFF2-40B4-BE49-F238E27FC236}">
                <a16:creationId xmlns:a16="http://schemas.microsoft.com/office/drawing/2014/main" id="{CB626957-D538-4B2C-A163-26B6DEF1BBF2}"/>
              </a:ext>
            </a:extLst>
          </p:cNvPr>
          <p:cNvSpPr txBox="1">
            <a:spLocks/>
          </p:cNvSpPr>
          <p:nvPr/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95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GB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Result</a:t>
            </a:r>
            <a:endParaRPr lang="en-GB" dirty="0"/>
          </a:p>
        </p:txBody>
      </p:sp>
      <p:graphicFrame>
        <p:nvGraphicFramePr>
          <p:cNvPr id="11" name="Tijdelijke aanduiding voor tabel 6">
            <a:extLst>
              <a:ext uri="{FF2B5EF4-FFF2-40B4-BE49-F238E27FC236}">
                <a16:creationId xmlns:a16="http://schemas.microsoft.com/office/drawing/2014/main" id="{3A31AB1C-5F8D-4627-BE70-B857AC65EC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2927983"/>
              </p:ext>
            </p:extLst>
          </p:nvPr>
        </p:nvGraphicFramePr>
        <p:xfrm>
          <a:off x="755650" y="1528660"/>
          <a:ext cx="5039784" cy="609600"/>
        </p:xfrm>
        <a:graphic>
          <a:graphicData uri="http://schemas.openxmlformats.org/drawingml/2006/table">
            <a:tbl>
              <a:tblPr firstRow="1" bandRow="1"/>
              <a:tblGrid>
                <a:gridCol w="1522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7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Hyper-parameter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Dropout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Epoch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Learning rate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GB" sz="1400" dirty="0"/>
                        <a:t>V</a:t>
                      </a:r>
                      <a:r>
                        <a:rPr lang="en-GB" sz="1400"/>
                        <a:t>alue</a:t>
                      </a:r>
                      <a:endParaRPr lang="en-GB" sz="14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0.1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5000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0.001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88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Slice image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/>
              <a:t>Side image</a:t>
            </a:r>
          </a:p>
        </p:txBody>
      </p:sp>
      <p:sp>
        <p:nvSpPr>
          <p:cNvPr id="7" name="Tijdelijke aanduiding voor inhoud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GB" dirty="0"/>
              <a:t>Triangulation image</a:t>
            </a:r>
          </a:p>
          <a:p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81C3F82-635A-4797-99CD-FF042C47C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641" y="1939119"/>
            <a:ext cx="2439360" cy="2343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A51B72-5EEF-48C2-8062-43131DF06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423" y="1939119"/>
            <a:ext cx="2646279" cy="24632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6D0435-33D2-4E49-95AA-999CDB601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46" y="1939119"/>
            <a:ext cx="1947665" cy="24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on real RCA data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Slice image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/>
              <a:t>Side image</a:t>
            </a:r>
          </a:p>
        </p:txBody>
      </p:sp>
      <p:sp>
        <p:nvSpPr>
          <p:cNvPr id="7" name="Tijdelijke aanduiding voor inhoud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GB" dirty="0"/>
              <a:t>Triangulation image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D4837E-F111-42F0-A5EF-CD884A287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77" y="1939119"/>
            <a:ext cx="2225682" cy="2048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ED55A6-0AFE-4140-B94F-8FD368396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414" y="1939119"/>
            <a:ext cx="1890894" cy="242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1BEFAD-7EAB-4F4B-8545-932D344A3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V="1">
            <a:off x="5425964" y="2875029"/>
            <a:ext cx="2914554" cy="1042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C1ABB9-8C4F-403F-8039-9365D3787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V="1">
            <a:off x="6699298" y="2875029"/>
            <a:ext cx="2914554" cy="10427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EE8-8509-4EC8-9794-62A88516587F}"/>
              </a:ext>
            </a:extLst>
          </p:cNvPr>
          <p:cNvSpPr/>
          <p:nvPr/>
        </p:nvSpPr>
        <p:spPr>
          <a:xfrm>
            <a:off x="8057546" y="2860256"/>
            <a:ext cx="248772" cy="289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50AD23-BAE6-42C3-8055-2F29360004EC}"/>
              </a:ext>
            </a:extLst>
          </p:cNvPr>
          <p:cNvSpPr/>
          <p:nvPr/>
        </p:nvSpPr>
        <p:spPr>
          <a:xfrm>
            <a:off x="8057546" y="3358150"/>
            <a:ext cx="248772" cy="289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B0D1BD-1C02-4C6D-A2C1-95CAC4BE875F}"/>
              </a:ext>
            </a:extLst>
          </p:cNvPr>
          <p:cNvSpPr/>
          <p:nvPr/>
        </p:nvSpPr>
        <p:spPr>
          <a:xfrm>
            <a:off x="7942408" y="3856044"/>
            <a:ext cx="248772" cy="4216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4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on branching part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LAD + LCX +LM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/>
              <a:t>LCX + LAD</a:t>
            </a:r>
          </a:p>
        </p:txBody>
      </p:sp>
      <p:sp>
        <p:nvSpPr>
          <p:cNvPr id="7" name="Tijdelijke aanduiding voor inhoud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GB" dirty="0"/>
              <a:t>LAD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06B92C-B9C2-43E3-9A3C-8C0A8AAE6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4" y="2301240"/>
            <a:ext cx="2338648" cy="155909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D5BF79-7E1F-4B25-A950-EB2017B7164E}"/>
              </a:ext>
            </a:extLst>
          </p:cNvPr>
          <p:cNvCxnSpPr/>
          <p:nvPr/>
        </p:nvCxnSpPr>
        <p:spPr>
          <a:xfrm flipH="1" flipV="1">
            <a:off x="1371600" y="3825240"/>
            <a:ext cx="114300" cy="6248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29C44CB-D1C6-4D37-A720-958C6BD615E1}"/>
              </a:ext>
            </a:extLst>
          </p:cNvPr>
          <p:cNvSpPr txBox="1"/>
          <p:nvPr/>
        </p:nvSpPr>
        <p:spPr>
          <a:xfrm>
            <a:off x="1449640" y="4291109"/>
            <a:ext cx="4619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B93EC1-1BDA-4C5F-B3E2-F1A317B411C4}"/>
              </a:ext>
            </a:extLst>
          </p:cNvPr>
          <p:cNvCxnSpPr/>
          <p:nvPr/>
        </p:nvCxnSpPr>
        <p:spPr>
          <a:xfrm flipH="1" flipV="1">
            <a:off x="2075976" y="3186591"/>
            <a:ext cx="114300" cy="6248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CFFAB84-1E0C-41DD-B22E-2F46600E2889}"/>
              </a:ext>
            </a:extLst>
          </p:cNvPr>
          <p:cNvSpPr txBox="1"/>
          <p:nvPr/>
        </p:nvSpPr>
        <p:spPr>
          <a:xfrm>
            <a:off x="2075976" y="3837547"/>
            <a:ext cx="404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BA1458-C06A-45E8-BE83-6FACBFC35253}"/>
              </a:ext>
            </a:extLst>
          </p:cNvPr>
          <p:cNvCxnSpPr>
            <a:cxnSpLocks/>
          </p:cNvCxnSpPr>
          <p:nvPr/>
        </p:nvCxnSpPr>
        <p:spPr>
          <a:xfrm>
            <a:off x="807754" y="2506144"/>
            <a:ext cx="306672" cy="4862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3122AD-F3CD-4591-A6B3-F4BA1A898C4B}"/>
              </a:ext>
            </a:extLst>
          </p:cNvPr>
          <p:cNvSpPr txBox="1"/>
          <p:nvPr/>
        </p:nvSpPr>
        <p:spPr>
          <a:xfrm>
            <a:off x="519760" y="2246031"/>
            <a:ext cx="4376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LCX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5E4805-2DD7-48B4-AF50-10971C342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991" y="2289056"/>
            <a:ext cx="2442017" cy="15567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D31158-9C3E-43E6-9D3C-618495544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657" y="2305495"/>
            <a:ext cx="2494861" cy="155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1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</p:spPr>
        <p:txBody>
          <a:bodyPr anchor="t">
            <a:normAutofit/>
          </a:bodyPr>
          <a:lstStyle/>
          <a:p>
            <a:r>
              <a:rPr lang="en-US" dirty="0"/>
              <a:t>Result – on whole real data</a:t>
            </a:r>
            <a:endParaRPr lang="en-GB" dirty="0"/>
          </a:p>
        </p:txBody>
      </p:sp>
      <p:pic>
        <p:nvPicPr>
          <p:cNvPr id="21" name="Picture 20" descr="Map&#10;&#10;Description automatically generated">
            <a:extLst>
              <a:ext uri="{FF2B5EF4-FFF2-40B4-BE49-F238E27FC236}">
                <a16:creationId xmlns:a16="http://schemas.microsoft.com/office/drawing/2014/main" id="{17D861C8-7714-40D0-8BB7-DEE35A767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155" y="1306642"/>
            <a:ext cx="3585838" cy="2922458"/>
          </a:xfrm>
          <a:prstGeom prst="rect">
            <a:avLst/>
          </a:prstGeom>
          <a:noFill/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82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700" b="1" dirty="0"/>
              <a:t>Challenge and temporary solution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8824" y="1306642"/>
            <a:ext cx="2395856" cy="636458"/>
          </a:xfrm>
        </p:spPr>
        <p:txBody>
          <a:bodyPr/>
          <a:lstStyle/>
          <a:p>
            <a:pPr lvl="2"/>
            <a:r>
              <a:rPr lang="en-GB" dirty="0"/>
              <a:t>A centre point is not within the slice plane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3"/>
          </p:nvPr>
        </p:nvSpPr>
        <p:spPr>
          <a:xfrm>
            <a:off x="3490913" y="1302661"/>
            <a:ext cx="2262187" cy="636458"/>
          </a:xfrm>
        </p:spPr>
        <p:txBody>
          <a:bodyPr/>
          <a:lstStyle/>
          <a:p>
            <a:pPr lvl="2"/>
            <a:r>
              <a:rPr lang="en-GB" dirty="0"/>
              <a:t>Annotated lumen does not include centre point</a:t>
            </a:r>
          </a:p>
        </p:txBody>
      </p:sp>
      <p:sp>
        <p:nvSpPr>
          <p:cNvPr id="7" name="Tijdelijke aanduiding voor inhoud 6"/>
          <p:cNvSpPr>
            <a:spLocks noGrp="1"/>
          </p:cNvSpPr>
          <p:nvPr>
            <p:ph idx="14"/>
          </p:nvPr>
        </p:nvSpPr>
        <p:spPr>
          <a:xfrm>
            <a:off x="6235414" y="1302661"/>
            <a:ext cx="2262187" cy="636458"/>
          </a:xfrm>
        </p:spPr>
        <p:txBody>
          <a:bodyPr/>
          <a:lstStyle/>
          <a:p>
            <a:pPr lvl="2"/>
            <a:r>
              <a:rPr lang="en-GB" dirty="0"/>
              <a:t>Annotations from three experts dose not agree</a:t>
            </a:r>
          </a:p>
        </p:txBody>
      </p:sp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FC5F7066-B5A4-4F76-8BDC-AE948B709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561" y="2052087"/>
            <a:ext cx="2110890" cy="15219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CD18C3-61AB-4536-BC73-5298ECFB4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885" y="2051368"/>
            <a:ext cx="1996440" cy="23060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207AE3-DEE0-48C2-B3D5-BAF094FDD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1" y="3408117"/>
            <a:ext cx="2601512" cy="12844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94AE59-82AB-4565-9717-8F1F3B599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41" y="1910947"/>
            <a:ext cx="1578970" cy="147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0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71805" y="589983"/>
            <a:ext cx="4820920" cy="732238"/>
          </a:xfrm>
        </p:spPr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half" idx="1"/>
          </p:nvPr>
        </p:nvSpPr>
        <p:spPr>
          <a:xfrm>
            <a:off x="471805" y="1520521"/>
            <a:ext cx="4100195" cy="2933700"/>
          </a:xfrm>
        </p:spPr>
        <p:txBody>
          <a:bodyPr/>
          <a:lstStyle/>
          <a:p>
            <a:pPr lvl="2"/>
            <a:r>
              <a:rPr lang="en-GB" dirty="0"/>
              <a:t>GCN has a good performance on CCTA vessel segmentation on accuracy, smoothness.</a:t>
            </a:r>
          </a:p>
          <a:p>
            <a:pPr lvl="2"/>
            <a:r>
              <a:rPr lang="en-GB" dirty="0"/>
              <a:t>GCN can handle the vessel segmentation at branching.</a:t>
            </a:r>
          </a:p>
          <a:p>
            <a:pPr lvl="2"/>
            <a:r>
              <a:rPr lang="en-GB" dirty="0"/>
              <a:t>GCN is easy to predict smaller than real lumen as a result of limited training data</a:t>
            </a:r>
          </a:p>
          <a:p>
            <a:pPr lvl="2"/>
            <a:endParaRPr lang="en-GB" dirty="0"/>
          </a:p>
          <a:p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8F4164C8-C3E8-4076-BA4B-1A0365B41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604" y="1537660"/>
            <a:ext cx="2368736" cy="2609856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C0EBA9-42B3-42FE-B275-8B66D0386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753" y="1537660"/>
            <a:ext cx="1933567" cy="269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7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Problem 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Methodology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Experiment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Challenge and temporary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Conclusion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 text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339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5650" y="1173355"/>
            <a:ext cx="8098664" cy="636458"/>
          </a:xfrm>
        </p:spPr>
        <p:txBody>
          <a:bodyPr/>
          <a:lstStyle/>
          <a:p>
            <a:pPr lvl="2"/>
            <a:r>
              <a:rPr lang="en-US" dirty="0"/>
              <a:t>Coronary artery stenosis detection and blood flow simulation rely on analysis of anatomical or functional severity information provided by Coronary CT angiography (CCTA) images. 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664180-9178-4E05-B790-1287C0FEA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06" y="2046323"/>
            <a:ext cx="2890500" cy="2144268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35D25FEF-EE29-4ADE-96E2-92BCBB87B1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4" y="2046323"/>
            <a:ext cx="2856783" cy="214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3EE4E0F-74BB-4D0E-A177-CA41588C1044}"/>
              </a:ext>
            </a:extLst>
          </p:cNvPr>
          <p:cNvSpPr/>
          <p:nvPr/>
        </p:nvSpPr>
        <p:spPr>
          <a:xfrm>
            <a:off x="3499104" y="2060448"/>
            <a:ext cx="1901952" cy="225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5650" y="1173355"/>
            <a:ext cx="8098664" cy="636458"/>
          </a:xfrm>
        </p:spPr>
        <p:txBody>
          <a:bodyPr/>
          <a:lstStyle/>
          <a:p>
            <a:pPr lvl="2"/>
            <a:r>
              <a:rPr lang="en-US" dirty="0"/>
              <a:t>Automated processing of CCTA images is difficult to implement because there are no obvious rule-based patterns to generate coronary lumen surface meshes (a.k.a. segmentation) with enough sub-voxel accuracy.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882B4BE-B7B2-4128-85C5-F7F1AA029B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968" y="2136921"/>
            <a:ext cx="1782150" cy="2104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958A43-1826-4A40-A03C-F34CA4455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14" t="5249" r="5552" b="16375"/>
          <a:stretch/>
        </p:blipFill>
        <p:spPr>
          <a:xfrm>
            <a:off x="1027264" y="2137189"/>
            <a:ext cx="2093888" cy="21041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AC3A6C4-DF0D-49BD-9E2F-E95E4FFCFA4F}"/>
              </a:ext>
            </a:extLst>
          </p:cNvPr>
          <p:cNvSpPr/>
          <p:nvPr/>
        </p:nvSpPr>
        <p:spPr>
          <a:xfrm>
            <a:off x="2328672" y="2651760"/>
            <a:ext cx="121920" cy="853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93F926-7741-4AE2-A975-9D2F4C84A1CC}"/>
              </a:ext>
            </a:extLst>
          </p:cNvPr>
          <p:cNvCxnSpPr>
            <a:cxnSpLocks/>
          </p:cNvCxnSpPr>
          <p:nvPr/>
        </p:nvCxnSpPr>
        <p:spPr>
          <a:xfrm flipV="1">
            <a:off x="2450592" y="2414016"/>
            <a:ext cx="981456" cy="2989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17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582A21B-D217-414D-AC59-4CE63A225B8C}"/>
              </a:ext>
            </a:extLst>
          </p:cNvPr>
          <p:cNvSpPr/>
          <p:nvPr/>
        </p:nvSpPr>
        <p:spPr>
          <a:xfrm>
            <a:off x="6149515" y="1849740"/>
            <a:ext cx="2007060" cy="2561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74F2A7-B42F-49FF-B5BD-D9D814C745E8}"/>
              </a:ext>
            </a:extLst>
          </p:cNvPr>
          <p:cNvSpPr/>
          <p:nvPr/>
        </p:nvSpPr>
        <p:spPr>
          <a:xfrm>
            <a:off x="3401697" y="1849740"/>
            <a:ext cx="1950618" cy="2561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218779-C6D7-43E3-9071-C2DEFA883687}"/>
              </a:ext>
            </a:extLst>
          </p:cNvPr>
          <p:cNvSpPr/>
          <p:nvPr/>
        </p:nvSpPr>
        <p:spPr>
          <a:xfrm>
            <a:off x="718005" y="1849740"/>
            <a:ext cx="1950618" cy="2561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description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8825" y="1132627"/>
            <a:ext cx="2421404" cy="636458"/>
          </a:xfrm>
        </p:spPr>
        <p:txBody>
          <a:bodyPr/>
          <a:lstStyle/>
          <a:p>
            <a:r>
              <a:rPr lang="en-US" altLang="zh-CN" dirty="0"/>
              <a:t>CCTA images of </a:t>
            </a:r>
            <a:r>
              <a:rPr lang="en-GB" dirty="0"/>
              <a:t>18 patients</a:t>
            </a:r>
            <a:endParaRPr lang="en-US" altLang="zh-CN" dirty="0"/>
          </a:p>
          <a:p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3"/>
          </p:nvPr>
        </p:nvSpPr>
        <p:spPr>
          <a:xfrm>
            <a:off x="3401697" y="1132627"/>
            <a:ext cx="2084389" cy="636458"/>
          </a:xfrm>
        </p:spPr>
        <p:txBody>
          <a:bodyPr/>
          <a:lstStyle/>
          <a:p>
            <a:r>
              <a:rPr lang="en-GB" dirty="0"/>
              <a:t>78 vessel segments</a:t>
            </a:r>
            <a:endParaRPr lang="en-US" altLang="zh-CN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4"/>
          </p:nvPr>
        </p:nvSpPr>
        <p:spPr>
          <a:xfrm>
            <a:off x="6149515" y="1134810"/>
            <a:ext cx="2847626" cy="636458"/>
          </a:xfrm>
        </p:spPr>
        <p:txBody>
          <a:bodyPr/>
          <a:lstStyle/>
          <a:p>
            <a:r>
              <a:rPr lang="en-GB" dirty="0"/>
              <a:t>Extracted centreline</a:t>
            </a:r>
          </a:p>
          <a:p>
            <a:r>
              <a:rPr lang="en-GB" dirty="0"/>
              <a:t>Corresponding </a:t>
            </a:r>
            <a:r>
              <a:rPr lang="en-GB" dirty="0" err="1"/>
              <a:t>Normals</a:t>
            </a:r>
            <a:r>
              <a:rPr lang="en-GB" dirty="0"/>
              <a:t> </a:t>
            </a:r>
          </a:p>
          <a:p>
            <a:r>
              <a:rPr lang="en-GB" dirty="0"/>
              <a:t>3 annotations per one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4C47B1-C4E8-4C39-A25E-88DC97854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54" r="30237"/>
          <a:stretch/>
        </p:blipFill>
        <p:spPr>
          <a:xfrm>
            <a:off x="848640" y="1977732"/>
            <a:ext cx="1689347" cy="227689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C678A7-8616-4627-A7DD-491F03780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934" y="1977731"/>
            <a:ext cx="1682217" cy="227689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BA72A9-3796-4B4B-A213-36506070F1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91" y="1977730"/>
            <a:ext cx="1825150" cy="227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Problem description</a:t>
            </a:r>
            <a:endParaRPr lang="en-GB" dirty="0"/>
          </a:p>
        </p:txBody>
      </p:sp>
      <p:sp>
        <p:nvSpPr>
          <p:cNvPr id="15" name="Tijdelijke aanduiding voor inhoud 14"/>
          <p:cNvSpPr>
            <a:spLocks noGrp="1"/>
          </p:cNvSpPr>
          <p:nvPr>
            <p:ph sz="half" idx="1"/>
          </p:nvPr>
        </p:nvSpPr>
        <p:spPr>
          <a:xfrm>
            <a:off x="755650" y="1295401"/>
            <a:ext cx="7632350" cy="2933700"/>
          </a:xfrm>
        </p:spPr>
        <p:txBody>
          <a:bodyPr/>
          <a:lstStyle/>
          <a:p>
            <a:pPr lvl="2"/>
            <a:r>
              <a:rPr lang="en-US" dirty="0"/>
              <a:t>To predict a lumen for each CCTA image slice at a center point. </a:t>
            </a:r>
          </a:p>
          <a:p>
            <a:pPr lvl="2"/>
            <a:r>
              <a:rPr lang="en-US" dirty="0"/>
              <a:t>To guarantee the roundness of a lumen  and the smoothness between lumens.</a:t>
            </a:r>
          </a:p>
          <a:p>
            <a:pPr lvl="2"/>
            <a:r>
              <a:rPr lang="en-GB" dirty="0"/>
              <a:t>To unify the annotations from three experts.</a:t>
            </a:r>
          </a:p>
          <a:p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5B16B5-AEF6-4B8C-867F-B85EAF73F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77" y="2110998"/>
            <a:ext cx="1820968" cy="2351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E8083-BD06-455E-9EE1-AF4E02A60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841" y="2122682"/>
            <a:ext cx="2413747" cy="23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7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z="1950" dirty="0">
                <a:solidFill>
                  <a:prstClr val="black"/>
                </a:solidFill>
                <a:latin typeface="Calibri"/>
                <a:ea typeface="+mj-ea"/>
                <a:cs typeface="+mj-cs"/>
              </a:rPr>
              <a:t>Construct a</a:t>
            </a:r>
            <a:r>
              <a:rPr lang="en-US" sz="1950" dirty="0">
                <a:solidFill>
                  <a:prstClr val="black"/>
                </a:solidFill>
                <a:latin typeface="Calibri"/>
                <a:ea typeface="+mj-ea"/>
                <a:cs typeface="+mj-cs"/>
              </a:rPr>
              <a:t> polygonal lumen surface mesh</a:t>
            </a:r>
            <a:r>
              <a:rPr lang="en-GB" sz="1950" dirty="0">
                <a:solidFill>
                  <a:prstClr val="black"/>
                </a:solidFill>
                <a:latin typeface="Calibri"/>
                <a:ea typeface="+mj-ea"/>
                <a:cs typeface="+mj-cs"/>
              </a:rPr>
              <a:t> </a:t>
            </a:r>
          </a:p>
          <a:p>
            <a:pPr lvl="1"/>
            <a:endParaRPr lang="en-GB" sz="1950" dirty="0">
              <a:solidFill>
                <a:prstClr val="black"/>
              </a:solidFill>
              <a:latin typeface="Calibri"/>
              <a:ea typeface="+mj-ea"/>
              <a:cs typeface="+mj-cs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Given a centre point and normal vector, we could determine a cross-sectional plane.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Define a cross-section of the surface mesh by 24 equiangularly spaced vertices(rays).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Location of each vertex is defined in polar coordinates (</a:t>
            </a:r>
            <a:r>
              <a:rPr lang="en-US" dirty="0" err="1"/>
              <a:t>φv</a:t>
            </a:r>
            <a:r>
              <a:rPr lang="en-US" dirty="0"/>
              <a:t>, </a:t>
            </a:r>
            <a:r>
              <a:rPr lang="en-US" dirty="0" err="1"/>
              <a:t>rv</a:t>
            </a:r>
            <a:r>
              <a:rPr lang="en-US" dirty="0"/>
              <a:t>).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Features are defined as 32 voxels along the ray of length 3.2mm(resolution 0.1 mm)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7" name="Picture 6" descr="A picture containing text, device, fan&#10;&#10;Description automatically generated">
            <a:extLst>
              <a:ext uri="{FF2B5EF4-FFF2-40B4-BE49-F238E27FC236}">
                <a16:creationId xmlns:a16="http://schemas.microsoft.com/office/drawing/2014/main" id="{7D88203A-F58F-41FE-94F5-3B7C8926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2" y="2889332"/>
            <a:ext cx="4954263" cy="17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4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86" name="Tijdelijke aanduiding voor inhoud 2">
            <a:extLst>
              <a:ext uri="{FF2B5EF4-FFF2-40B4-BE49-F238E27FC236}">
                <a16:creationId xmlns:a16="http://schemas.microsoft.com/office/drawing/2014/main" id="{3AAF81AA-8897-40CB-84D9-20271FD806D1}"/>
              </a:ext>
            </a:extLst>
          </p:cNvPr>
          <p:cNvSpPr txBox="1">
            <a:spLocks/>
          </p:cNvSpPr>
          <p:nvPr/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950" dirty="0">
                <a:solidFill>
                  <a:prstClr val="black"/>
                </a:solidFill>
                <a:latin typeface="Calibri"/>
                <a:ea typeface="+mj-ea"/>
                <a:cs typeface="+mj-cs"/>
              </a:rPr>
              <a:t>GCN model</a:t>
            </a:r>
          </a:p>
          <a:p>
            <a:pPr lvl="1"/>
            <a:endParaRPr lang="en-US" sz="1950" dirty="0">
              <a:solidFill>
                <a:prstClr val="black"/>
              </a:solidFill>
              <a:latin typeface="Calibri"/>
              <a:ea typeface="+mj-ea"/>
              <a:cs typeface="+mj-cs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950" dirty="0">
                <a:solidFill>
                  <a:prstClr val="black"/>
                </a:solidFill>
                <a:latin typeface="Calibri"/>
                <a:ea typeface="+mj-ea"/>
                <a:cs typeface="+mj-cs"/>
              </a:rPr>
              <a:t>Define each row as a node and present their relationship by an edge.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950" dirty="0">
                <a:solidFill>
                  <a:prstClr val="black"/>
                </a:solidFill>
                <a:latin typeface="Calibri"/>
                <a:ea typeface="+mj-ea"/>
                <a:cs typeface="+mj-cs"/>
              </a:rPr>
              <a:t>Model training with feature propagation along edges.</a:t>
            </a:r>
            <a:endParaRPr lang="en-GB" sz="1950" dirty="0">
              <a:solidFill>
                <a:prstClr val="black"/>
              </a:solidFill>
              <a:latin typeface="Calibri"/>
              <a:ea typeface="+mj-ea"/>
              <a:cs typeface="+mj-cs"/>
            </a:endParaRP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AAEE39FD-755F-4BD9-8276-41652E43FA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666116" y="2671750"/>
            <a:ext cx="7719060" cy="17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9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522C839F-061A-4C86-9F78-CE97953E0629}"/>
              </a:ext>
            </a:extLst>
          </p:cNvPr>
          <p:cNvSpPr/>
          <p:nvPr/>
        </p:nvSpPr>
        <p:spPr>
          <a:xfrm>
            <a:off x="6546220" y="2075777"/>
            <a:ext cx="2523583" cy="363533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3E298B07-0431-4385-997D-A0F37E08867D}"/>
              </a:ext>
            </a:extLst>
          </p:cNvPr>
          <p:cNvSpPr/>
          <p:nvPr/>
        </p:nvSpPr>
        <p:spPr>
          <a:xfrm rot="10526116">
            <a:off x="6006530" y="1928739"/>
            <a:ext cx="2473372" cy="2114987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AE3B76BF-0C01-4C36-B09F-21DF1823FB99}"/>
              </a:ext>
            </a:extLst>
          </p:cNvPr>
          <p:cNvSpPr/>
          <p:nvPr/>
        </p:nvSpPr>
        <p:spPr>
          <a:xfrm>
            <a:off x="3533952" y="2033859"/>
            <a:ext cx="2473372" cy="2114987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C2CCCEA-3103-40A7-8BA0-00720A97BEC2}"/>
              </a:ext>
            </a:extLst>
          </p:cNvPr>
          <p:cNvSpPr/>
          <p:nvPr/>
        </p:nvSpPr>
        <p:spPr>
          <a:xfrm>
            <a:off x="-223599" y="2023807"/>
            <a:ext cx="2473372" cy="2114987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367D75EC-3F7F-4389-AB3A-9C0DEC7ABF50}"/>
              </a:ext>
            </a:extLst>
          </p:cNvPr>
          <p:cNvSpPr/>
          <p:nvPr/>
        </p:nvSpPr>
        <p:spPr>
          <a:xfrm rot="10526116">
            <a:off x="2246210" y="1915010"/>
            <a:ext cx="2473372" cy="2114987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6B3D89-463D-413B-BDE7-EDF9C9541102}"/>
              </a:ext>
            </a:extLst>
          </p:cNvPr>
          <p:cNvSpPr/>
          <p:nvPr/>
        </p:nvSpPr>
        <p:spPr>
          <a:xfrm rot="19948251">
            <a:off x="873061" y="1979928"/>
            <a:ext cx="1409991" cy="5374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BE2C76-6ABF-4532-AC27-F73A876F6D5D}"/>
              </a:ext>
            </a:extLst>
          </p:cNvPr>
          <p:cNvSpPr/>
          <p:nvPr/>
        </p:nvSpPr>
        <p:spPr>
          <a:xfrm rot="20289039">
            <a:off x="2336330" y="3791649"/>
            <a:ext cx="1409991" cy="5374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43F691-413E-4B58-BAB5-AFA56B4992DE}"/>
              </a:ext>
            </a:extLst>
          </p:cNvPr>
          <p:cNvSpPr/>
          <p:nvPr/>
        </p:nvSpPr>
        <p:spPr>
          <a:xfrm rot="19630609">
            <a:off x="1178292" y="2446059"/>
            <a:ext cx="1409991" cy="5374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4FFBC1-7382-4BFF-9F17-98738141602F}"/>
              </a:ext>
            </a:extLst>
          </p:cNvPr>
          <p:cNvSpPr/>
          <p:nvPr/>
        </p:nvSpPr>
        <p:spPr>
          <a:xfrm rot="20731030">
            <a:off x="1700541" y="3460003"/>
            <a:ext cx="1409991" cy="5374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F9C4BA-65F8-412F-98D9-E333D8D573FD}"/>
              </a:ext>
            </a:extLst>
          </p:cNvPr>
          <p:cNvSpPr/>
          <p:nvPr/>
        </p:nvSpPr>
        <p:spPr>
          <a:xfrm rot="20352106">
            <a:off x="1460976" y="2950797"/>
            <a:ext cx="1409991" cy="5374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487DA1-66B3-4E9F-BDE9-775F6097C9E1}"/>
              </a:ext>
            </a:extLst>
          </p:cNvPr>
          <p:cNvSpPr/>
          <p:nvPr/>
        </p:nvSpPr>
        <p:spPr>
          <a:xfrm>
            <a:off x="1557824" y="2126327"/>
            <a:ext cx="132623" cy="81706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35A899-A83C-434B-8F3C-2A4AD967734F}"/>
              </a:ext>
            </a:extLst>
          </p:cNvPr>
          <p:cNvSpPr/>
          <p:nvPr/>
        </p:nvSpPr>
        <p:spPr>
          <a:xfrm>
            <a:off x="1994514" y="2492835"/>
            <a:ext cx="132623" cy="81706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D17400-7F08-4403-9232-E3468EAC62C4}"/>
              </a:ext>
            </a:extLst>
          </p:cNvPr>
          <p:cNvSpPr/>
          <p:nvPr/>
        </p:nvSpPr>
        <p:spPr>
          <a:xfrm>
            <a:off x="2199435" y="3148804"/>
            <a:ext cx="132623" cy="81706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0C28F2-1692-438A-83B4-7B0AE3428AA3}"/>
              </a:ext>
            </a:extLst>
          </p:cNvPr>
          <p:cNvSpPr/>
          <p:nvPr/>
        </p:nvSpPr>
        <p:spPr>
          <a:xfrm>
            <a:off x="2440274" y="3609649"/>
            <a:ext cx="132623" cy="81706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36A19D-3E7A-4496-A652-9D14871FE1BA}"/>
              </a:ext>
            </a:extLst>
          </p:cNvPr>
          <p:cNvSpPr/>
          <p:nvPr/>
        </p:nvSpPr>
        <p:spPr>
          <a:xfrm>
            <a:off x="3022715" y="3955341"/>
            <a:ext cx="132623" cy="81706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3F242AA-AD9D-4A17-B998-95235ED2A152}"/>
              </a:ext>
            </a:extLst>
          </p:cNvPr>
          <p:cNvSpPr/>
          <p:nvPr/>
        </p:nvSpPr>
        <p:spPr>
          <a:xfrm>
            <a:off x="2422468" y="2325304"/>
            <a:ext cx="103900" cy="1140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21DB68-1E1D-4619-B6D8-149C09B73753}"/>
              </a:ext>
            </a:extLst>
          </p:cNvPr>
          <p:cNvSpPr/>
          <p:nvPr/>
        </p:nvSpPr>
        <p:spPr>
          <a:xfrm rot="19948251">
            <a:off x="4632261" y="1973578"/>
            <a:ext cx="1409991" cy="5374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6ADFB31-A6BB-440A-A00F-1364F18E90C4}"/>
              </a:ext>
            </a:extLst>
          </p:cNvPr>
          <p:cNvSpPr/>
          <p:nvPr/>
        </p:nvSpPr>
        <p:spPr>
          <a:xfrm rot="20289039">
            <a:off x="6095530" y="3785299"/>
            <a:ext cx="1409991" cy="5374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E424BC0-E40D-4F2A-A5FE-673AF3B8D8CA}"/>
              </a:ext>
            </a:extLst>
          </p:cNvPr>
          <p:cNvSpPr/>
          <p:nvPr/>
        </p:nvSpPr>
        <p:spPr>
          <a:xfrm rot="19630609">
            <a:off x="4937492" y="2439709"/>
            <a:ext cx="1409991" cy="5374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9427690-3496-4BC9-9C04-A3C6875DCBBE}"/>
              </a:ext>
            </a:extLst>
          </p:cNvPr>
          <p:cNvSpPr/>
          <p:nvPr/>
        </p:nvSpPr>
        <p:spPr>
          <a:xfrm rot="20731030">
            <a:off x="5459741" y="3453653"/>
            <a:ext cx="1409991" cy="5374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557CDBE-9729-428E-99D7-C039F0AB8756}"/>
              </a:ext>
            </a:extLst>
          </p:cNvPr>
          <p:cNvSpPr/>
          <p:nvPr/>
        </p:nvSpPr>
        <p:spPr>
          <a:xfrm rot="20352106">
            <a:off x="5220176" y="2944447"/>
            <a:ext cx="1409991" cy="5374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4561FC2-F0D8-400C-BE85-5FD5934A87BE}"/>
              </a:ext>
            </a:extLst>
          </p:cNvPr>
          <p:cNvSpPr/>
          <p:nvPr/>
        </p:nvSpPr>
        <p:spPr>
          <a:xfrm>
            <a:off x="5317024" y="2119977"/>
            <a:ext cx="132623" cy="81706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88A126-E754-4468-8D17-E45815E2E8B4}"/>
              </a:ext>
            </a:extLst>
          </p:cNvPr>
          <p:cNvSpPr/>
          <p:nvPr/>
        </p:nvSpPr>
        <p:spPr>
          <a:xfrm>
            <a:off x="5753714" y="2486485"/>
            <a:ext cx="132623" cy="81706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41C624D-EBFC-47CA-96A7-17175E34C0A2}"/>
              </a:ext>
            </a:extLst>
          </p:cNvPr>
          <p:cNvSpPr/>
          <p:nvPr/>
        </p:nvSpPr>
        <p:spPr>
          <a:xfrm>
            <a:off x="5958635" y="3142454"/>
            <a:ext cx="132623" cy="81706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1DE183-FD10-4C9B-8F25-C840609370E4}"/>
              </a:ext>
            </a:extLst>
          </p:cNvPr>
          <p:cNvSpPr/>
          <p:nvPr/>
        </p:nvSpPr>
        <p:spPr>
          <a:xfrm>
            <a:off x="6199474" y="3603299"/>
            <a:ext cx="132623" cy="81706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DD3B17-942D-48A0-A0B3-A86F8DC962CD}"/>
              </a:ext>
            </a:extLst>
          </p:cNvPr>
          <p:cNvSpPr/>
          <p:nvPr/>
        </p:nvSpPr>
        <p:spPr>
          <a:xfrm>
            <a:off x="6781915" y="3948991"/>
            <a:ext cx="132623" cy="81706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FA89606-C058-45ED-9112-5FEE181145BC}"/>
              </a:ext>
            </a:extLst>
          </p:cNvPr>
          <p:cNvSpPr/>
          <p:nvPr/>
        </p:nvSpPr>
        <p:spPr>
          <a:xfrm>
            <a:off x="6181668" y="2318954"/>
            <a:ext cx="103900" cy="11400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8E6BD7-8992-44AA-9E59-E635243C47DB}"/>
              </a:ext>
            </a:extLst>
          </p:cNvPr>
          <p:cNvSpPr/>
          <p:nvPr/>
        </p:nvSpPr>
        <p:spPr>
          <a:xfrm>
            <a:off x="5921046" y="1876619"/>
            <a:ext cx="103900" cy="11400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F6B6065-0C2D-4CF6-B1A2-D73AA558B262}"/>
              </a:ext>
            </a:extLst>
          </p:cNvPr>
          <p:cNvSpPr/>
          <p:nvPr/>
        </p:nvSpPr>
        <p:spPr>
          <a:xfrm>
            <a:off x="6546220" y="2957071"/>
            <a:ext cx="103900" cy="11400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59E36ED-E824-4514-989E-FC02FD6A25A3}"/>
              </a:ext>
            </a:extLst>
          </p:cNvPr>
          <p:cNvSpPr/>
          <p:nvPr/>
        </p:nvSpPr>
        <p:spPr>
          <a:xfrm>
            <a:off x="6017584" y="2200422"/>
            <a:ext cx="103900" cy="11400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943032-7A7E-4195-B58E-1C03481B7D2F}"/>
              </a:ext>
            </a:extLst>
          </p:cNvPr>
          <p:cNvSpPr/>
          <p:nvPr/>
        </p:nvSpPr>
        <p:spPr>
          <a:xfrm>
            <a:off x="6093909" y="2544761"/>
            <a:ext cx="103900" cy="11400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D11F115-CC29-48AC-84EB-4148AF305ADC}"/>
              </a:ext>
            </a:extLst>
          </p:cNvPr>
          <p:cNvSpPr/>
          <p:nvPr/>
        </p:nvSpPr>
        <p:spPr>
          <a:xfrm>
            <a:off x="2186994" y="2224036"/>
            <a:ext cx="103900" cy="11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0A06D6B-8041-48CF-94E9-164EC5B8227F}"/>
              </a:ext>
            </a:extLst>
          </p:cNvPr>
          <p:cNvSpPr/>
          <p:nvPr/>
        </p:nvSpPr>
        <p:spPr>
          <a:xfrm>
            <a:off x="2370518" y="2564847"/>
            <a:ext cx="103900" cy="11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490AC41-EC63-4876-9D4B-EFCBD0CB4032}"/>
              </a:ext>
            </a:extLst>
          </p:cNvPr>
          <p:cNvSpPr/>
          <p:nvPr/>
        </p:nvSpPr>
        <p:spPr>
          <a:xfrm>
            <a:off x="2008875" y="2288374"/>
            <a:ext cx="103900" cy="11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340D637-CA73-499D-A59C-A316C27F2D65}"/>
              </a:ext>
            </a:extLst>
          </p:cNvPr>
          <p:cNvSpPr/>
          <p:nvPr/>
        </p:nvSpPr>
        <p:spPr>
          <a:xfrm>
            <a:off x="2245175" y="2699105"/>
            <a:ext cx="103900" cy="11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115AFD1-7BF6-4B8C-8D05-0573EC6EACF3}"/>
              </a:ext>
            </a:extLst>
          </p:cNvPr>
          <p:cNvSpPr/>
          <p:nvPr/>
        </p:nvSpPr>
        <p:spPr>
          <a:xfrm>
            <a:off x="2086188" y="2815060"/>
            <a:ext cx="103900" cy="11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3B90E39-974B-4917-8042-3A4C696CFA11}"/>
              </a:ext>
            </a:extLst>
          </p:cNvPr>
          <p:cNvSpPr/>
          <p:nvPr/>
        </p:nvSpPr>
        <p:spPr>
          <a:xfrm>
            <a:off x="1920610" y="2896787"/>
            <a:ext cx="103900" cy="11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84B6BCD-1365-4631-B9CE-A3448E6067E4}"/>
              </a:ext>
            </a:extLst>
          </p:cNvPr>
          <p:cNvSpPr/>
          <p:nvPr/>
        </p:nvSpPr>
        <p:spPr>
          <a:xfrm>
            <a:off x="1711054" y="2996855"/>
            <a:ext cx="103900" cy="11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D267839-F055-45AF-9A5E-48A1795C267D}"/>
              </a:ext>
            </a:extLst>
          </p:cNvPr>
          <p:cNvSpPr/>
          <p:nvPr/>
        </p:nvSpPr>
        <p:spPr>
          <a:xfrm>
            <a:off x="1776067" y="2389171"/>
            <a:ext cx="103900" cy="11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62696C5-999E-4D97-9F25-A81B0AF3F06D}"/>
              </a:ext>
            </a:extLst>
          </p:cNvPr>
          <p:cNvSpPr/>
          <p:nvPr/>
        </p:nvSpPr>
        <p:spPr>
          <a:xfrm>
            <a:off x="1534285" y="2554181"/>
            <a:ext cx="103900" cy="11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7B99A32-FD06-4395-9742-4EEA8E84BCCD}"/>
              </a:ext>
            </a:extLst>
          </p:cNvPr>
          <p:cNvSpPr/>
          <p:nvPr/>
        </p:nvSpPr>
        <p:spPr>
          <a:xfrm>
            <a:off x="5819769" y="2235264"/>
            <a:ext cx="103900" cy="11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202C04C-7145-4D78-8452-44DC9A759CFA}"/>
              </a:ext>
            </a:extLst>
          </p:cNvPr>
          <p:cNvSpPr/>
          <p:nvPr/>
        </p:nvSpPr>
        <p:spPr>
          <a:xfrm>
            <a:off x="6001790" y="2704644"/>
            <a:ext cx="103900" cy="11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7B26503-B92A-459C-A39A-82A367D3DF93}"/>
              </a:ext>
            </a:extLst>
          </p:cNvPr>
          <p:cNvSpPr/>
          <p:nvPr/>
        </p:nvSpPr>
        <p:spPr>
          <a:xfrm>
            <a:off x="5628171" y="2369890"/>
            <a:ext cx="103900" cy="11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BF53AFC-201F-49EB-8E50-9D83094B3F9B}"/>
              </a:ext>
            </a:extLst>
          </p:cNvPr>
          <p:cNvSpPr/>
          <p:nvPr/>
        </p:nvSpPr>
        <p:spPr>
          <a:xfrm>
            <a:off x="5812663" y="2811190"/>
            <a:ext cx="103900" cy="11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EC4AA28-112E-4AE3-99AB-BAD5AE0D4E69}"/>
              </a:ext>
            </a:extLst>
          </p:cNvPr>
          <p:cNvSpPr/>
          <p:nvPr/>
        </p:nvSpPr>
        <p:spPr>
          <a:xfrm>
            <a:off x="5633084" y="2914255"/>
            <a:ext cx="103900" cy="11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200215C-F284-4AB4-87CF-AC276E81F68B}"/>
              </a:ext>
            </a:extLst>
          </p:cNvPr>
          <p:cNvSpPr/>
          <p:nvPr/>
        </p:nvSpPr>
        <p:spPr>
          <a:xfrm>
            <a:off x="5408557" y="2483757"/>
            <a:ext cx="103900" cy="11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DBA8698-AD3D-43E0-9283-564879761B55}"/>
              </a:ext>
            </a:extLst>
          </p:cNvPr>
          <p:cNvSpPr/>
          <p:nvPr/>
        </p:nvSpPr>
        <p:spPr>
          <a:xfrm>
            <a:off x="5727738" y="1778649"/>
            <a:ext cx="103900" cy="11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DB12FD0-67FA-485C-8105-5A7F27979902}"/>
              </a:ext>
            </a:extLst>
          </p:cNvPr>
          <p:cNvSpPr/>
          <p:nvPr/>
        </p:nvSpPr>
        <p:spPr>
          <a:xfrm>
            <a:off x="5838626" y="2075777"/>
            <a:ext cx="103900" cy="11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8FDE786-D998-4057-A6EE-2A7F5AC8EAFE}"/>
              </a:ext>
            </a:extLst>
          </p:cNvPr>
          <p:cNvSpPr/>
          <p:nvPr/>
        </p:nvSpPr>
        <p:spPr>
          <a:xfrm>
            <a:off x="5513178" y="1834392"/>
            <a:ext cx="103900" cy="11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5EAF811-FE1D-4C85-9116-0CDBB59FA161}"/>
              </a:ext>
            </a:extLst>
          </p:cNvPr>
          <p:cNvSpPr/>
          <p:nvPr/>
        </p:nvSpPr>
        <p:spPr>
          <a:xfrm>
            <a:off x="6346934" y="2812823"/>
            <a:ext cx="103900" cy="11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C080870-4080-46E4-AB86-68B5E3276EC2}"/>
              </a:ext>
            </a:extLst>
          </p:cNvPr>
          <p:cNvSpPr/>
          <p:nvPr/>
        </p:nvSpPr>
        <p:spPr>
          <a:xfrm>
            <a:off x="6369416" y="3148804"/>
            <a:ext cx="103900" cy="11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0DAB6E2-12AD-4F12-9200-8B0285E2422B}"/>
              </a:ext>
            </a:extLst>
          </p:cNvPr>
          <p:cNvSpPr/>
          <p:nvPr/>
        </p:nvSpPr>
        <p:spPr>
          <a:xfrm>
            <a:off x="6125179" y="2839084"/>
            <a:ext cx="103900" cy="11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DD698BB-998C-41D0-8D19-B029A3986304}"/>
              </a:ext>
            </a:extLst>
          </p:cNvPr>
          <p:cNvCxnSpPr>
            <a:cxnSpLocks/>
            <a:stCxn id="40" idx="5"/>
            <a:endCxn id="37" idx="0"/>
          </p:cNvCxnSpPr>
          <p:nvPr/>
        </p:nvCxnSpPr>
        <p:spPr>
          <a:xfrm>
            <a:off x="6009730" y="1973929"/>
            <a:ext cx="223888" cy="345025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1C11091-CC9E-41FC-808E-0B93F7E9BCEF}"/>
              </a:ext>
            </a:extLst>
          </p:cNvPr>
          <p:cNvCxnSpPr>
            <a:cxnSpLocks/>
            <a:endCxn id="41" idx="6"/>
          </p:cNvCxnSpPr>
          <p:nvPr/>
        </p:nvCxnSpPr>
        <p:spPr>
          <a:xfrm>
            <a:off x="6263781" y="2424397"/>
            <a:ext cx="386339" cy="589677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A719D31-312E-4A40-97D0-DAC46DE93883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6098112" y="2272391"/>
            <a:ext cx="98772" cy="63259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141F4CE-A68A-4AA9-A7A9-F07CFB48E539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 flipH="1">
            <a:off x="6109125" y="2416264"/>
            <a:ext cx="87759" cy="145193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ijdelijke aanduiding voor inhoud 2">
            <a:extLst>
              <a:ext uri="{FF2B5EF4-FFF2-40B4-BE49-F238E27FC236}">
                <a16:creationId xmlns:a16="http://schemas.microsoft.com/office/drawing/2014/main" id="{3AAF81AA-8897-40CB-84D9-20271FD806D1}"/>
              </a:ext>
            </a:extLst>
          </p:cNvPr>
          <p:cNvSpPr txBox="1">
            <a:spLocks/>
          </p:cNvSpPr>
          <p:nvPr/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950" dirty="0">
                <a:solidFill>
                  <a:prstClr val="black"/>
                </a:solidFill>
                <a:latin typeface="Calibri"/>
                <a:ea typeface="+mj-ea"/>
                <a:cs typeface="+mj-cs"/>
              </a:rPr>
              <a:t>GCN model-feature propagation</a:t>
            </a:r>
            <a:endParaRPr lang="en-GB" sz="1950" dirty="0">
              <a:solidFill>
                <a:prstClr val="black"/>
              </a:solidFill>
              <a:latin typeface="Calibri"/>
              <a:ea typeface="+mj-ea"/>
              <a:cs typeface="+mj-cs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380B0DF3-FB4A-4139-A352-108C44DE7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92" t="20865"/>
          <a:stretch/>
        </p:blipFill>
        <p:spPr>
          <a:xfrm>
            <a:off x="5948634" y="1478302"/>
            <a:ext cx="204895" cy="40907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23BCBA0D-EE38-44A4-A7B6-7B6A4F6AD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92" t="20865"/>
          <a:stretch/>
        </p:blipFill>
        <p:spPr>
          <a:xfrm>
            <a:off x="5834256" y="2246752"/>
            <a:ext cx="204895" cy="40907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9E7D4F1-F2A8-478F-B79D-C997E45E8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92" t="20865"/>
          <a:stretch/>
        </p:blipFill>
        <p:spPr>
          <a:xfrm>
            <a:off x="5974231" y="2641059"/>
            <a:ext cx="204895" cy="40907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7B4D4D25-6E22-4563-9E48-EFB69686D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92" t="20865"/>
          <a:stretch/>
        </p:blipFill>
        <p:spPr>
          <a:xfrm>
            <a:off x="6240671" y="1973929"/>
            <a:ext cx="204895" cy="40907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FADA9DA-9CD2-425C-A680-74707542FC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92" t="20865"/>
          <a:stretch/>
        </p:blipFill>
        <p:spPr>
          <a:xfrm>
            <a:off x="6640141" y="2615051"/>
            <a:ext cx="204895" cy="40907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7A2A7B8-EB1C-4C36-AE31-07AD2D422C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4" t="-1927"/>
          <a:stretch/>
        </p:blipFill>
        <p:spPr>
          <a:xfrm>
            <a:off x="6597996" y="2126327"/>
            <a:ext cx="2388306" cy="236706"/>
          </a:xfrm>
          <a:prstGeom prst="rect">
            <a:avLst/>
          </a:prstGeom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E60A01C-A999-45E1-B34E-E64D224A56F6}"/>
              </a:ext>
            </a:extLst>
          </p:cNvPr>
          <p:cNvCxnSpPr>
            <a:cxnSpLocks/>
          </p:cNvCxnSpPr>
          <p:nvPr/>
        </p:nvCxnSpPr>
        <p:spPr>
          <a:xfrm>
            <a:off x="3089026" y="2877372"/>
            <a:ext cx="146104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41F05D2-FE0B-415A-8E76-6CF366D21CD2}"/>
              </a:ext>
            </a:extLst>
          </p:cNvPr>
          <p:cNvCxnSpPr>
            <a:cxnSpLocks/>
          </p:cNvCxnSpPr>
          <p:nvPr/>
        </p:nvCxnSpPr>
        <p:spPr>
          <a:xfrm flipV="1">
            <a:off x="6955840" y="2886035"/>
            <a:ext cx="1723340" cy="100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CDFC7572-6B6F-468B-B9C4-71A5217D8D85}"/>
              </a:ext>
            </a:extLst>
          </p:cNvPr>
          <p:cNvSpPr txBox="1"/>
          <p:nvPr/>
        </p:nvSpPr>
        <p:spPr>
          <a:xfrm>
            <a:off x="3006831" y="2545514"/>
            <a:ext cx="15432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aggregation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4DB47FF-8C88-4E10-8491-C995E6811FDF}"/>
              </a:ext>
            </a:extLst>
          </p:cNvPr>
          <p:cNvSpPr txBox="1"/>
          <p:nvPr/>
        </p:nvSpPr>
        <p:spPr>
          <a:xfrm>
            <a:off x="6936595" y="2585953"/>
            <a:ext cx="18350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Other</a:t>
            </a:r>
            <a:r>
              <a:rPr lang="en-US" dirty="0"/>
              <a:t> 4  aggregations</a:t>
            </a:r>
          </a:p>
        </p:txBody>
      </p:sp>
    </p:spTree>
    <p:extLst>
      <p:ext uri="{BB962C8B-B14F-4D97-AF65-F5344CB8AC3E}">
        <p14:creationId xmlns:p14="http://schemas.microsoft.com/office/powerpoint/2010/main" val="306498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TUe_16x9 (2)</Template>
  <TotalTime>303</TotalTime>
  <Words>757</Words>
  <Application>Microsoft Office PowerPoint</Application>
  <PresentationFormat>On-screen Show (16:9)</PresentationFormat>
  <Paragraphs>158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Kantoorthema</vt:lpstr>
      <vt:lpstr>Graph Convolutional Networks for Coronary Artery Segmentation Using Filtered Annotations </vt:lpstr>
      <vt:lpstr>Contents</vt:lpstr>
      <vt:lpstr>Background</vt:lpstr>
      <vt:lpstr>Background</vt:lpstr>
      <vt:lpstr>Problem description </vt:lpstr>
      <vt:lpstr>Problem description</vt:lpstr>
      <vt:lpstr>Methodology</vt:lpstr>
      <vt:lpstr>Methodology</vt:lpstr>
      <vt:lpstr>Methodology</vt:lpstr>
      <vt:lpstr>Training</vt:lpstr>
      <vt:lpstr>Experiment</vt:lpstr>
      <vt:lpstr>PowerPoint Presentation</vt:lpstr>
      <vt:lpstr>Result</vt:lpstr>
      <vt:lpstr>Result – on real RCA data</vt:lpstr>
      <vt:lpstr>Result – on branching part</vt:lpstr>
      <vt:lpstr>Result – on whole real data</vt:lpstr>
      <vt:lpstr>Challenge and temporary solution</vt:lpstr>
      <vt:lpstr>Conclusion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Ven, I.M.J. van de</dc:creator>
  <cp:lastModifiedBy>Liao Shiqi</cp:lastModifiedBy>
  <cp:revision>34</cp:revision>
  <dcterms:created xsi:type="dcterms:W3CDTF">2019-11-27T15:26:32Z</dcterms:created>
  <dcterms:modified xsi:type="dcterms:W3CDTF">2021-11-17T10:57:39Z</dcterms:modified>
</cp:coreProperties>
</file>